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12" r:id="rId5"/>
    <p:sldId id="333" r:id="rId6"/>
    <p:sldId id="334" r:id="rId7"/>
    <p:sldId id="335" r:id="rId8"/>
    <p:sldId id="357" r:id="rId9"/>
    <p:sldId id="372" r:id="rId10"/>
    <p:sldId id="378" r:id="rId11"/>
    <p:sldId id="377" r:id="rId12"/>
    <p:sldId id="373" r:id="rId13"/>
    <p:sldId id="376" r:id="rId14"/>
    <p:sldId id="374" r:id="rId15"/>
    <p:sldId id="375" r:id="rId16"/>
    <p:sldId id="379" r:id="rId17"/>
    <p:sldId id="380" r:id="rId18"/>
    <p:sldId id="341" r:id="rId19"/>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F817B-92B4-40C4-94F6-E466B29C4D57}" v="25" dt="2023-03-14T09:32:00.8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80" d="100"/>
          <a:sy n="80" d="100"/>
        </p:scale>
        <p:origin x="108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7252AC9-6993-4D73-9C47-FA9BE6593FA7}" type="datetimeFigureOut">
              <a:rPr lang="nl-NL" smtClean="0"/>
              <a:t>14-3-2023</a:t>
            </a:fld>
            <a:endParaRPr lang="nl-NL"/>
          </a:p>
        </p:txBody>
      </p:sp>
      <p:sp>
        <p:nvSpPr>
          <p:cNvPr id="4" name="Tijdelijke aanduiding voor dia-afbeelding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4359B76-B769-4EB5-8BA3-9644DE1E2556}" type="slidenum">
              <a:rPr lang="nl-NL" smtClean="0"/>
              <a:t>‹nr.›</a:t>
            </a:fld>
            <a:endParaRPr lang="nl-NL"/>
          </a:p>
        </p:txBody>
      </p:sp>
    </p:spTree>
    <p:extLst>
      <p:ext uri="{BB962C8B-B14F-4D97-AF65-F5344CB8AC3E}">
        <p14:creationId xmlns:p14="http://schemas.microsoft.com/office/powerpoint/2010/main" val="66923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5827" y="656272"/>
            <a:ext cx="7332345"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418662" y="908113"/>
            <a:ext cx="4642980" cy="505612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5720" y="2502535"/>
            <a:ext cx="5812559" cy="87883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467995" y="1645164"/>
            <a:ext cx="8208009" cy="270764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Transparantie in de keten Les 7</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6" name="Tekstvak 5">
            <a:extLst>
              <a:ext uri="{FF2B5EF4-FFF2-40B4-BE49-F238E27FC236}">
                <a16:creationId xmlns:a16="http://schemas.microsoft.com/office/drawing/2014/main" id="{196218B3-4571-4CB8-995A-C7F78EA254D6}"/>
              </a:ext>
            </a:extLst>
          </p:cNvPr>
          <p:cNvSpPr txBox="1"/>
          <p:nvPr/>
        </p:nvSpPr>
        <p:spPr>
          <a:xfrm>
            <a:off x="1676400" y="6096000"/>
            <a:ext cx="5205865" cy="300082"/>
          </a:xfrm>
          <a:prstGeom prst="rect">
            <a:avLst/>
          </a:prstGeom>
          <a:noFill/>
        </p:spPr>
        <p:txBody>
          <a:bodyPr wrap="square" rtlCol="0">
            <a:spAutoFit/>
          </a:bodyPr>
          <a:lstStyle/>
          <a:p>
            <a:pPr algn="ctr"/>
            <a:r>
              <a:rPr lang="nl-NL" sz="1350" dirty="0"/>
              <a:t>Optimalisatie P16</a:t>
            </a:r>
          </a:p>
        </p:txBody>
      </p:sp>
      <p:pic>
        <p:nvPicPr>
          <p:cNvPr id="9" name="Afbeelding 8">
            <a:extLst>
              <a:ext uri="{FF2B5EF4-FFF2-40B4-BE49-F238E27FC236}">
                <a16:creationId xmlns:a16="http://schemas.microsoft.com/office/drawing/2014/main" id="{6E180E02-205C-4116-BFFA-064CFA69BB2E}"/>
              </a:ext>
            </a:extLst>
          </p:cNvPr>
          <p:cNvPicPr>
            <a:picLocks noChangeAspect="1"/>
          </p:cNvPicPr>
          <p:nvPr/>
        </p:nvPicPr>
        <p:blipFill>
          <a:blip r:embed="rId3"/>
          <a:stretch>
            <a:fillRect/>
          </a:stretch>
        </p:blipFill>
        <p:spPr>
          <a:xfrm>
            <a:off x="1346966" y="1759482"/>
            <a:ext cx="5864732" cy="4148352"/>
          </a:xfrm>
          <a:prstGeom prst="rect">
            <a:avLst/>
          </a:prstGeom>
        </p:spPr>
      </p:pic>
    </p:spTree>
    <p:extLst>
      <p:ext uri="{BB962C8B-B14F-4D97-AF65-F5344CB8AC3E}">
        <p14:creationId xmlns:p14="http://schemas.microsoft.com/office/powerpoint/2010/main" val="304001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7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015663"/>
          </a:xfrm>
          <a:prstGeom prst="rect">
            <a:avLst/>
          </a:prstGeom>
          <a:noFill/>
        </p:spPr>
        <p:txBody>
          <a:bodyPr wrap="square" rtlCol="0">
            <a:spAutoFit/>
          </a:bodyPr>
          <a:lstStyle/>
          <a:p>
            <a:pPr marL="285750" indent="-285750">
              <a:buFont typeface="Arial" panose="020B0604020202020204" pitchFamily="34" charset="0"/>
              <a:buChar char="•"/>
            </a:pPr>
            <a:r>
              <a:rPr lang="nl-NL" sz="2400" dirty="0"/>
              <a:t>Verbale /Non verbale communicatie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Rechthoek 6">
            <a:extLst>
              <a:ext uri="{FF2B5EF4-FFF2-40B4-BE49-F238E27FC236}">
                <a16:creationId xmlns:a16="http://schemas.microsoft.com/office/drawing/2014/main" id="{370C3294-97C9-4D1E-AB6B-E88A90775045}"/>
              </a:ext>
            </a:extLst>
          </p:cNvPr>
          <p:cNvSpPr/>
          <p:nvPr/>
        </p:nvSpPr>
        <p:spPr>
          <a:xfrm>
            <a:off x="237711" y="2686714"/>
            <a:ext cx="8305800" cy="3416320"/>
          </a:xfrm>
          <a:prstGeom prst="rect">
            <a:avLst/>
          </a:prstGeom>
        </p:spPr>
        <p:txBody>
          <a:bodyPr wrap="square">
            <a:spAutoFit/>
          </a:bodyPr>
          <a:lstStyle/>
          <a:p>
            <a:r>
              <a:rPr lang="nl-NL" sz="2400" dirty="0"/>
              <a:t>Communicatie kun je onderverdelen in verbale en non-verbale communicatie.</a:t>
            </a:r>
          </a:p>
          <a:p>
            <a:r>
              <a:rPr lang="nl-NL" sz="2400" dirty="0"/>
              <a:t>Verbale communicatie is het overbrengen van een boodschap met behulp van taal. Je kunt verbaal communiceren door woorden uit te spreken of op te schrijven</a:t>
            </a:r>
          </a:p>
          <a:p>
            <a:r>
              <a:rPr lang="nl-NL" sz="2400" dirty="0"/>
              <a:t>Non-</a:t>
            </a:r>
            <a:r>
              <a:rPr lang="nl-NL" sz="2400" dirty="0" err="1"/>
              <a:t>verbalecommunicatie</a:t>
            </a:r>
            <a:r>
              <a:rPr lang="nl-NL" sz="2400" dirty="0"/>
              <a:t> is de verzamelnaam voor alle </a:t>
            </a:r>
            <a:r>
              <a:rPr lang="nl-NL" sz="2400" dirty="0" err="1"/>
              <a:t>anderesoortencommunicatie</a:t>
            </a:r>
            <a:r>
              <a:rPr lang="nl-NL" sz="2400" dirty="0"/>
              <a:t>, zoals </a:t>
            </a:r>
            <a:r>
              <a:rPr lang="nl-NL" sz="2400" dirty="0" err="1"/>
              <a:t>gebaren,blikken</a:t>
            </a:r>
            <a:endParaRPr lang="nl-NL" sz="2400" dirty="0"/>
          </a:p>
          <a:p>
            <a:r>
              <a:rPr lang="nl-NL" sz="2400" dirty="0"/>
              <a:t>en pictogrammen. Non-verbale communicatie vindt meer plaats dan je in eerste instantie misschien denkt.</a:t>
            </a:r>
          </a:p>
        </p:txBody>
      </p:sp>
      <p:pic>
        <p:nvPicPr>
          <p:cNvPr id="8" name="Afbeelding 7">
            <a:extLst>
              <a:ext uri="{FF2B5EF4-FFF2-40B4-BE49-F238E27FC236}">
                <a16:creationId xmlns:a16="http://schemas.microsoft.com/office/drawing/2014/main" id="{88E2F960-169A-4225-9C35-D9CDBA417601}"/>
              </a:ext>
            </a:extLst>
          </p:cNvPr>
          <p:cNvPicPr>
            <a:picLocks noChangeAspect="1"/>
          </p:cNvPicPr>
          <p:nvPr/>
        </p:nvPicPr>
        <p:blipFill>
          <a:blip r:embed="rId3"/>
          <a:stretch>
            <a:fillRect/>
          </a:stretch>
        </p:blipFill>
        <p:spPr>
          <a:xfrm>
            <a:off x="0" y="823763"/>
            <a:ext cx="9144000" cy="5210473"/>
          </a:xfrm>
          <a:prstGeom prst="rect">
            <a:avLst/>
          </a:prstGeom>
        </p:spPr>
      </p:pic>
    </p:spTree>
    <p:extLst>
      <p:ext uri="{BB962C8B-B14F-4D97-AF65-F5344CB8AC3E}">
        <p14:creationId xmlns:p14="http://schemas.microsoft.com/office/powerpoint/2010/main" val="81078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1" y="1937119"/>
            <a:ext cx="6469228" cy="1015663"/>
          </a:xfrm>
          <a:prstGeom prst="rect">
            <a:avLst/>
          </a:prstGeom>
          <a:noFill/>
        </p:spPr>
        <p:txBody>
          <a:bodyPr wrap="square" rtlCol="0">
            <a:spAutoFit/>
          </a:bodyPr>
          <a:lstStyle/>
          <a:p>
            <a:pPr marL="285750" indent="-285750">
              <a:buFont typeface="Arial" panose="020B0604020202020204" pitchFamily="34" charset="0"/>
              <a:buChar char="•"/>
            </a:pPr>
            <a:r>
              <a:rPr lang="nl-NL" sz="2400" dirty="0"/>
              <a:t>Soorten verkoopgesprekken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8" name="Rechthoek 7">
            <a:extLst>
              <a:ext uri="{FF2B5EF4-FFF2-40B4-BE49-F238E27FC236}">
                <a16:creationId xmlns:a16="http://schemas.microsoft.com/office/drawing/2014/main" id="{4DF07356-85EA-44DF-9E93-AE6FE5ED5788}"/>
              </a:ext>
            </a:extLst>
          </p:cNvPr>
          <p:cNvSpPr/>
          <p:nvPr/>
        </p:nvSpPr>
        <p:spPr>
          <a:xfrm>
            <a:off x="224715" y="2755935"/>
            <a:ext cx="7848600" cy="3416320"/>
          </a:xfrm>
          <a:prstGeom prst="rect">
            <a:avLst/>
          </a:prstGeom>
        </p:spPr>
        <p:txBody>
          <a:bodyPr wrap="square">
            <a:spAutoFit/>
          </a:bodyPr>
          <a:lstStyle/>
          <a:p>
            <a:r>
              <a:rPr lang="nl-NL" sz="2400" dirty="0"/>
              <a:t>1. Kennismakingsgesprek : de achtergronden van behoeftes, wensen en problemen van de klant ontdekken. </a:t>
            </a:r>
          </a:p>
          <a:p>
            <a:r>
              <a:rPr lang="nl-NL" sz="2400" dirty="0"/>
              <a:t>2. Tweegesprek voor verlenen van opdracht en/of afronding: het concreet maken van de eisen en behoeftes van de klant</a:t>
            </a:r>
          </a:p>
          <a:p>
            <a:r>
              <a:rPr lang="nl-NL" sz="2400" dirty="0"/>
              <a:t>3. Jaarlijks gesprek / basisgesprek: zakelijke relatie onderhouden  </a:t>
            </a:r>
          </a:p>
          <a:p>
            <a:r>
              <a:rPr lang="nl-NL" sz="2400" dirty="0"/>
              <a:t>4. Klachtengesprek: op zoek naar de oorzaak van het probleem. </a:t>
            </a:r>
          </a:p>
          <a:p>
            <a:r>
              <a:rPr lang="nl-NL" sz="2400" dirty="0"/>
              <a:t>5. Klantenbindingsgesprek: persoonlijke relatie met de klant  </a:t>
            </a:r>
          </a:p>
        </p:txBody>
      </p:sp>
      <p:pic>
        <p:nvPicPr>
          <p:cNvPr id="9" name="Afbeelding 8">
            <a:extLst>
              <a:ext uri="{FF2B5EF4-FFF2-40B4-BE49-F238E27FC236}">
                <a16:creationId xmlns:a16="http://schemas.microsoft.com/office/drawing/2014/main" id="{9BABEA12-D201-499A-BDEE-C09FC49692C1}"/>
              </a:ext>
            </a:extLst>
          </p:cNvPr>
          <p:cNvPicPr>
            <a:picLocks noChangeAspect="1"/>
          </p:cNvPicPr>
          <p:nvPr/>
        </p:nvPicPr>
        <p:blipFill>
          <a:blip r:embed="rId3"/>
          <a:stretch>
            <a:fillRect/>
          </a:stretch>
        </p:blipFill>
        <p:spPr>
          <a:xfrm>
            <a:off x="224715" y="282852"/>
            <a:ext cx="1996258" cy="1417632"/>
          </a:xfrm>
          <a:prstGeom prst="rect">
            <a:avLst/>
          </a:prstGeom>
        </p:spPr>
      </p:pic>
    </p:spTree>
    <p:extLst>
      <p:ext uri="{BB962C8B-B14F-4D97-AF65-F5344CB8AC3E}">
        <p14:creationId xmlns:p14="http://schemas.microsoft.com/office/powerpoint/2010/main" val="64929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015663"/>
          </a:xfrm>
          <a:prstGeom prst="rect">
            <a:avLst/>
          </a:prstGeom>
          <a:noFill/>
        </p:spPr>
        <p:txBody>
          <a:bodyPr wrap="square" rtlCol="0">
            <a:spAutoFit/>
          </a:bodyPr>
          <a:lstStyle/>
          <a:p>
            <a:pPr marL="285750" indent="-285750">
              <a:buFont typeface="Arial" panose="020B0604020202020204" pitchFamily="34" charset="0"/>
              <a:buChar char="•"/>
            </a:pPr>
            <a:r>
              <a:rPr lang="nl-NL" sz="2400" dirty="0"/>
              <a:t>Klachten afhandelen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Rechthoek 6">
            <a:extLst>
              <a:ext uri="{FF2B5EF4-FFF2-40B4-BE49-F238E27FC236}">
                <a16:creationId xmlns:a16="http://schemas.microsoft.com/office/drawing/2014/main" id="{6CA95C7A-28A1-4AAC-8B1D-F856D6B74331}"/>
              </a:ext>
            </a:extLst>
          </p:cNvPr>
          <p:cNvSpPr/>
          <p:nvPr/>
        </p:nvSpPr>
        <p:spPr>
          <a:xfrm>
            <a:off x="639927" y="2551837"/>
            <a:ext cx="6218073" cy="3785652"/>
          </a:xfrm>
          <a:prstGeom prst="rect">
            <a:avLst/>
          </a:prstGeom>
        </p:spPr>
        <p:txBody>
          <a:bodyPr wrap="square">
            <a:spAutoFit/>
          </a:bodyPr>
          <a:lstStyle/>
          <a:p>
            <a:r>
              <a:rPr lang="nl-NL" sz="2400" dirty="0"/>
              <a:t>Toon begrip voor de klager. Blijf rustig. ...</a:t>
            </a:r>
          </a:p>
          <a:p>
            <a:r>
              <a:rPr lang="nl-NL" sz="2400" dirty="0"/>
              <a:t>De aard van de klacht achterhalen. Je hebt de gevoelens van de ander erkend. Gebruik LSD   Zeg sorry...</a:t>
            </a:r>
          </a:p>
          <a:p>
            <a:r>
              <a:rPr lang="nl-NL" sz="2400" dirty="0"/>
              <a:t>Geef de klager antwoord. ...</a:t>
            </a:r>
          </a:p>
          <a:p>
            <a:r>
              <a:rPr lang="nl-NL" sz="2400" dirty="0"/>
              <a:t>Controleer of de klager akkoord gaat. ...</a:t>
            </a:r>
          </a:p>
          <a:p>
            <a:r>
              <a:rPr lang="nl-NL" sz="2400" dirty="0"/>
              <a:t>Onderneem actie om de klacht te verhelpen…..</a:t>
            </a:r>
          </a:p>
          <a:p>
            <a:r>
              <a:rPr lang="nl-NL" sz="2400" dirty="0"/>
              <a:t>Registreer- en categoriseer de klacht</a:t>
            </a:r>
          </a:p>
          <a:p>
            <a:r>
              <a:rPr lang="nl-NL" sz="2400" dirty="0"/>
              <a:t>Doe navraag bij de klant Is het probleem opgelost?</a:t>
            </a:r>
          </a:p>
        </p:txBody>
      </p:sp>
      <p:pic>
        <p:nvPicPr>
          <p:cNvPr id="8" name="Afbeelding 7">
            <a:extLst>
              <a:ext uri="{FF2B5EF4-FFF2-40B4-BE49-F238E27FC236}">
                <a16:creationId xmlns:a16="http://schemas.microsoft.com/office/drawing/2014/main" id="{4F2B7A81-D2BF-4B7D-8AF5-3D1F6A2BF24A}"/>
              </a:ext>
            </a:extLst>
          </p:cNvPr>
          <p:cNvPicPr>
            <a:picLocks noChangeAspect="1"/>
          </p:cNvPicPr>
          <p:nvPr/>
        </p:nvPicPr>
        <p:blipFill>
          <a:blip r:embed="rId3"/>
          <a:stretch>
            <a:fillRect/>
          </a:stretch>
        </p:blipFill>
        <p:spPr>
          <a:xfrm>
            <a:off x="6361329" y="608931"/>
            <a:ext cx="2401671" cy="1888994"/>
          </a:xfrm>
          <a:prstGeom prst="rect">
            <a:avLst/>
          </a:prstGeom>
        </p:spPr>
      </p:pic>
    </p:spTree>
    <p:extLst>
      <p:ext uri="{BB962C8B-B14F-4D97-AF65-F5344CB8AC3E}">
        <p14:creationId xmlns:p14="http://schemas.microsoft.com/office/powerpoint/2010/main" val="3083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015663"/>
          </a:xfrm>
          <a:prstGeom prst="rect">
            <a:avLst/>
          </a:prstGeom>
          <a:noFill/>
        </p:spPr>
        <p:txBody>
          <a:bodyPr wrap="square" rtlCol="0">
            <a:spAutoFit/>
          </a:bodyPr>
          <a:lstStyle/>
          <a:p>
            <a:pPr marL="285750" indent="-285750">
              <a:buFont typeface="Arial" panose="020B0604020202020204" pitchFamily="34" charset="0"/>
              <a:buChar char="•"/>
            </a:pPr>
            <a:r>
              <a:rPr lang="nl-NL" sz="2400" dirty="0"/>
              <a:t>Klachten afhandelen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Rechthoek 6">
            <a:extLst>
              <a:ext uri="{FF2B5EF4-FFF2-40B4-BE49-F238E27FC236}">
                <a16:creationId xmlns:a16="http://schemas.microsoft.com/office/drawing/2014/main" id="{6CA95C7A-28A1-4AAC-8B1D-F856D6B74331}"/>
              </a:ext>
            </a:extLst>
          </p:cNvPr>
          <p:cNvSpPr/>
          <p:nvPr/>
        </p:nvSpPr>
        <p:spPr>
          <a:xfrm>
            <a:off x="677441" y="2286000"/>
            <a:ext cx="7018174" cy="4154984"/>
          </a:xfrm>
          <a:prstGeom prst="rect">
            <a:avLst/>
          </a:prstGeom>
        </p:spPr>
        <p:txBody>
          <a:bodyPr wrap="square">
            <a:spAutoFit/>
          </a:bodyPr>
          <a:lstStyle/>
          <a:p>
            <a:r>
              <a:rPr lang="nl-NL" sz="2400" dirty="0"/>
              <a:t>Waarom zijn klachten belangrijk voor een bedrijf?</a:t>
            </a:r>
          </a:p>
          <a:p>
            <a:r>
              <a:rPr lang="nl-NL" sz="2400" dirty="0"/>
              <a:t>Het oplossen van klachten heeft veel weg van brandjes blussen. Omgaan met klachten is een reactief gebeuren. Natuurlijk streef je ernaar om klachten te voorkomen, maar er zullen altijd mensen zijn die klagen om wat voor reden dan ook. Zie de klacht als een kans. Een mogelijkheid om de klant alsnog tevreden te stellen en te behouden. Met klachten kun je je knelpunten onder de loep nemen en direct verbeteren om meer klachten te voorkomen. Van klachten kan je dus leren en je bedrijf laten groeien!</a:t>
            </a:r>
          </a:p>
        </p:txBody>
      </p:sp>
      <p:pic>
        <p:nvPicPr>
          <p:cNvPr id="6" name="Afbeelding 5">
            <a:extLst>
              <a:ext uri="{FF2B5EF4-FFF2-40B4-BE49-F238E27FC236}">
                <a16:creationId xmlns:a16="http://schemas.microsoft.com/office/drawing/2014/main" id="{15B1D9E7-570E-4E90-81DF-F06D36120D7F}"/>
              </a:ext>
            </a:extLst>
          </p:cNvPr>
          <p:cNvPicPr>
            <a:picLocks noChangeAspect="1"/>
          </p:cNvPicPr>
          <p:nvPr/>
        </p:nvPicPr>
        <p:blipFill>
          <a:blip r:embed="rId3"/>
          <a:stretch>
            <a:fillRect/>
          </a:stretch>
        </p:blipFill>
        <p:spPr>
          <a:xfrm>
            <a:off x="658684" y="2286000"/>
            <a:ext cx="8409116" cy="4267200"/>
          </a:xfrm>
          <a:prstGeom prst="rect">
            <a:avLst/>
          </a:prstGeom>
        </p:spPr>
      </p:pic>
    </p:spTree>
    <p:extLst>
      <p:ext uri="{BB962C8B-B14F-4D97-AF65-F5344CB8AC3E}">
        <p14:creationId xmlns:p14="http://schemas.microsoft.com/office/powerpoint/2010/main" val="40300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162800" y="168151"/>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3" name="Tekstvak 2">
            <a:extLst>
              <a:ext uri="{FF2B5EF4-FFF2-40B4-BE49-F238E27FC236}">
                <a16:creationId xmlns:a16="http://schemas.microsoft.com/office/drawing/2014/main" id="{DC5A5589-E566-4274-9218-901517E70285}"/>
              </a:ext>
            </a:extLst>
          </p:cNvPr>
          <p:cNvSpPr txBox="1"/>
          <p:nvPr/>
        </p:nvSpPr>
        <p:spPr>
          <a:xfrm>
            <a:off x="571500" y="1752600"/>
            <a:ext cx="8001000" cy="4893647"/>
          </a:xfrm>
          <a:prstGeom prst="rect">
            <a:avLst/>
          </a:prstGeom>
          <a:noFill/>
        </p:spPr>
        <p:txBody>
          <a:bodyPr wrap="square" rtlCol="0">
            <a:spAutoFit/>
          </a:bodyPr>
          <a:lstStyle/>
          <a:p>
            <a:pPr marL="285750" indent="-285750">
              <a:buFont typeface="Arial" panose="020B0604020202020204" pitchFamily="34" charset="0"/>
              <a:buChar char="•"/>
            </a:pPr>
            <a:r>
              <a:rPr lang="nl-NL" sz="2400" dirty="0"/>
              <a:t>Crisis Communicatie</a:t>
            </a:r>
          </a:p>
          <a:p>
            <a:pPr marL="285750" indent="-285750">
              <a:buFont typeface="Arial" panose="020B0604020202020204" pitchFamily="34" charset="0"/>
              <a:buChar char="•"/>
            </a:pPr>
            <a:r>
              <a:rPr lang="nl-NL" sz="2400" dirty="0"/>
              <a:t>Bij calamiteiten is berichtgeving cruciaal. Vaak is het ontbreken van informatie hetgeen dat extra onrust creëert. Zorg ervoor dat er informatie via diverse kanalen beschikbaar is die open, eerlijk, betrouwbaar en feitelijk is. Voor de communicatiestrategie is het belangrijk rekening te houden met het feitelijke risico en het beleefde risico van de stakeholders. Inventariseer per onderwerp:</a:t>
            </a:r>
          </a:p>
          <a:p>
            <a:pPr marL="285750" indent="-285750">
              <a:buFont typeface="Arial" panose="020B0604020202020204" pitchFamily="34" charset="0"/>
              <a:buChar char="•"/>
            </a:pPr>
            <a:r>
              <a:rPr lang="nl-NL" sz="2400" dirty="0"/>
              <a:t>Wat kan er gebeuren?</a:t>
            </a:r>
          </a:p>
          <a:p>
            <a:pPr marL="285750" indent="-285750">
              <a:buFont typeface="Arial" panose="020B0604020202020204" pitchFamily="34" charset="0"/>
              <a:buChar char="•"/>
            </a:pPr>
            <a:r>
              <a:rPr lang="nl-NL" sz="2400" dirty="0"/>
              <a:t>Waar kan dit gebeuren?</a:t>
            </a:r>
          </a:p>
          <a:p>
            <a:pPr marL="285750" indent="-285750">
              <a:buFont typeface="Arial" panose="020B0604020202020204" pitchFamily="34" charset="0"/>
              <a:buChar char="•"/>
            </a:pPr>
            <a:r>
              <a:rPr lang="nl-NL" sz="2400" dirty="0"/>
              <a:t>Waarom kan dit gebeuren?</a:t>
            </a:r>
          </a:p>
          <a:p>
            <a:pPr marL="285750" indent="-285750">
              <a:buFont typeface="Arial" panose="020B0604020202020204" pitchFamily="34" charset="0"/>
              <a:buChar char="•"/>
            </a:pPr>
            <a:r>
              <a:rPr lang="nl-NL" sz="2400" dirty="0"/>
              <a:t>Wie zijn mogelijke betrokkenen?</a:t>
            </a:r>
          </a:p>
          <a:p>
            <a:pPr marL="285750" indent="-285750">
              <a:buFont typeface="Arial" panose="020B0604020202020204" pitchFamily="34" charset="0"/>
              <a:buChar char="•"/>
            </a:pPr>
            <a:r>
              <a:rPr lang="nl-NL" sz="2400" dirty="0"/>
              <a:t>Wie is de contactpersoon?</a:t>
            </a:r>
          </a:p>
        </p:txBody>
      </p:sp>
    </p:spTree>
    <p:extLst>
      <p:ext uri="{BB962C8B-B14F-4D97-AF65-F5344CB8AC3E}">
        <p14:creationId xmlns:p14="http://schemas.microsoft.com/office/powerpoint/2010/main" val="12761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EC40E45-741D-413A-B778-9EF78C422FC1}"/>
              </a:ext>
            </a:extLst>
          </p:cNvPr>
          <p:cNvPicPr>
            <a:picLocks noChangeAspect="1"/>
          </p:cNvPicPr>
          <p:nvPr/>
        </p:nvPicPr>
        <p:blipFill>
          <a:blip r:embed="rId2"/>
          <a:stretch>
            <a:fillRect/>
          </a:stretch>
        </p:blipFill>
        <p:spPr>
          <a:xfrm>
            <a:off x="1097332" y="2576744"/>
            <a:ext cx="5905500" cy="3619500"/>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9773F9A8-DF39-4F6B-8570-01F5531DB92D}"/>
              </a:ext>
            </a:extLst>
          </p:cNvPr>
          <p:cNvSpPr txBox="1"/>
          <p:nvPr/>
        </p:nvSpPr>
        <p:spPr>
          <a:xfrm>
            <a:off x="1097332" y="2010745"/>
            <a:ext cx="3419847" cy="461665"/>
          </a:xfrm>
          <a:prstGeom prst="rect">
            <a:avLst/>
          </a:prstGeom>
          <a:noFill/>
        </p:spPr>
        <p:txBody>
          <a:bodyPr wrap="none" rtlCol="0">
            <a:spAutoFit/>
          </a:bodyPr>
          <a:lstStyle/>
          <a:p>
            <a:r>
              <a:rPr lang="nl-NL" sz="2400" dirty="0"/>
              <a:t>Maak nu opdrachten les 3</a:t>
            </a:r>
          </a:p>
        </p:txBody>
      </p:sp>
    </p:spTree>
    <p:extLst>
      <p:ext uri="{BB962C8B-B14F-4D97-AF65-F5344CB8AC3E}">
        <p14:creationId xmlns:p14="http://schemas.microsoft.com/office/powerpoint/2010/main" val="146422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010400" y="530826"/>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lesprogramma</a:t>
            </a:r>
          </a:p>
        </p:txBody>
      </p:sp>
      <p:sp>
        <p:nvSpPr>
          <p:cNvPr id="3" name="Tekstvak 2">
            <a:extLst>
              <a:ext uri="{FF2B5EF4-FFF2-40B4-BE49-F238E27FC236}">
                <a16:creationId xmlns:a16="http://schemas.microsoft.com/office/drawing/2014/main" id="{AC90F30D-9A1D-42A8-A0D2-A7208BBED3DC}"/>
              </a:ext>
            </a:extLst>
          </p:cNvPr>
          <p:cNvSpPr txBox="1"/>
          <p:nvPr/>
        </p:nvSpPr>
        <p:spPr>
          <a:xfrm>
            <a:off x="282468" y="2144436"/>
            <a:ext cx="8216286" cy="2215991"/>
          </a:xfrm>
          <a:prstGeom prst="rect">
            <a:avLst/>
          </a:prstGeom>
          <a:noFill/>
        </p:spPr>
        <p:txBody>
          <a:bodyPr wrap="square" rtlCol="0">
            <a:spAutoFit/>
          </a:bodyPr>
          <a:lstStyle/>
          <a:p>
            <a:r>
              <a:rPr lang="nl-NL" sz="2400" dirty="0"/>
              <a:t>Les 1:	Netwerkkaart</a:t>
            </a:r>
          </a:p>
          <a:p>
            <a:r>
              <a:rPr lang="nl-NL" sz="2400" dirty="0"/>
              <a:t>Les 2:	Transparantie </a:t>
            </a:r>
          </a:p>
          <a:p>
            <a:r>
              <a:rPr lang="nl-NL" sz="2400" dirty="0"/>
              <a:t>Les 3:	Contact met de klant</a:t>
            </a:r>
          </a:p>
          <a:p>
            <a:r>
              <a:rPr lang="nl-NL" sz="2400" dirty="0"/>
              <a:t>Les 4:	Informatie in de keten</a:t>
            </a:r>
          </a:p>
          <a:p>
            <a:r>
              <a:rPr lang="nl-NL" sz="2400" dirty="0"/>
              <a:t>Les 5:	Registratiesystemen</a:t>
            </a:r>
          </a:p>
          <a:p>
            <a:endParaRPr lang="nl-NL" dirty="0"/>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pic>
        <p:nvPicPr>
          <p:cNvPr id="6" name="Afbeelding 5">
            <a:extLst>
              <a:ext uri="{FF2B5EF4-FFF2-40B4-BE49-F238E27FC236}">
                <a16:creationId xmlns:a16="http://schemas.microsoft.com/office/drawing/2014/main" id="{56137D2A-E04B-478F-9FF1-3C83FA93076A}"/>
              </a:ext>
            </a:extLst>
          </p:cNvPr>
          <p:cNvPicPr>
            <a:picLocks noChangeAspect="1"/>
          </p:cNvPicPr>
          <p:nvPr/>
        </p:nvPicPr>
        <p:blipFill>
          <a:blip r:embed="rId3"/>
          <a:stretch>
            <a:fillRect/>
          </a:stretch>
        </p:blipFill>
        <p:spPr>
          <a:xfrm>
            <a:off x="4546208" y="2144436"/>
            <a:ext cx="4526151" cy="3113364"/>
          </a:xfrm>
          <a:prstGeom prst="rect">
            <a:avLst/>
          </a:prstGeom>
        </p:spPr>
      </p:pic>
    </p:spTree>
    <p:extLst>
      <p:ext uri="{BB962C8B-B14F-4D97-AF65-F5344CB8AC3E}">
        <p14:creationId xmlns:p14="http://schemas.microsoft.com/office/powerpoint/2010/main" val="41221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7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pic>
        <p:nvPicPr>
          <p:cNvPr id="8" name="Afbeelding 7">
            <a:extLst>
              <a:ext uri="{FF2B5EF4-FFF2-40B4-BE49-F238E27FC236}">
                <a16:creationId xmlns:a16="http://schemas.microsoft.com/office/drawing/2014/main" id="{6BBBD40D-BC85-4EB3-A000-2940503A6116}"/>
              </a:ext>
            </a:extLst>
          </p:cNvPr>
          <p:cNvPicPr>
            <a:picLocks noChangeAspect="1"/>
          </p:cNvPicPr>
          <p:nvPr/>
        </p:nvPicPr>
        <p:blipFill>
          <a:blip r:embed="rId3"/>
          <a:stretch>
            <a:fillRect/>
          </a:stretch>
        </p:blipFill>
        <p:spPr>
          <a:xfrm>
            <a:off x="5139089" y="3833658"/>
            <a:ext cx="3648075" cy="1628775"/>
          </a:xfrm>
          <a:prstGeom prst="rect">
            <a:avLst/>
          </a:prstGeom>
        </p:spPr>
      </p:pic>
      <p:pic>
        <p:nvPicPr>
          <p:cNvPr id="9" name="Afbeelding 8">
            <a:extLst>
              <a:ext uri="{FF2B5EF4-FFF2-40B4-BE49-F238E27FC236}">
                <a16:creationId xmlns:a16="http://schemas.microsoft.com/office/drawing/2014/main" id="{7541E356-DE94-4A16-9F68-5F27A0C98E57}"/>
              </a:ext>
            </a:extLst>
          </p:cNvPr>
          <p:cNvPicPr>
            <a:picLocks noChangeAspect="1"/>
          </p:cNvPicPr>
          <p:nvPr/>
        </p:nvPicPr>
        <p:blipFill>
          <a:blip r:embed="rId4"/>
          <a:stretch>
            <a:fillRect/>
          </a:stretch>
        </p:blipFill>
        <p:spPr>
          <a:xfrm>
            <a:off x="1123123" y="2032547"/>
            <a:ext cx="3619500" cy="2486025"/>
          </a:xfrm>
          <a:prstGeom prst="rect">
            <a:avLst/>
          </a:prstGeom>
        </p:spPr>
      </p:pic>
    </p:spTree>
    <p:extLst>
      <p:ext uri="{BB962C8B-B14F-4D97-AF65-F5344CB8AC3E}">
        <p14:creationId xmlns:p14="http://schemas.microsoft.com/office/powerpoint/2010/main" val="21048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 Registratiesystemen</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pic>
        <p:nvPicPr>
          <p:cNvPr id="6" name="Afbeelding 5">
            <a:extLst>
              <a:ext uri="{FF2B5EF4-FFF2-40B4-BE49-F238E27FC236}">
                <a16:creationId xmlns:a16="http://schemas.microsoft.com/office/drawing/2014/main" id="{9FCFE500-95C9-4D79-AAEE-31D4E5F070C6}"/>
              </a:ext>
            </a:extLst>
          </p:cNvPr>
          <p:cNvPicPr>
            <a:picLocks noChangeAspect="1"/>
          </p:cNvPicPr>
          <p:nvPr/>
        </p:nvPicPr>
        <p:blipFill>
          <a:blip r:embed="rId3"/>
          <a:stretch>
            <a:fillRect/>
          </a:stretch>
        </p:blipFill>
        <p:spPr>
          <a:xfrm>
            <a:off x="2286000" y="2027676"/>
            <a:ext cx="7029619" cy="3879609"/>
          </a:xfrm>
          <a:prstGeom prst="rect">
            <a:avLst/>
          </a:prstGeom>
        </p:spPr>
      </p:pic>
      <p:pic>
        <p:nvPicPr>
          <p:cNvPr id="3" name="Afbeelding 2">
            <a:extLst>
              <a:ext uri="{FF2B5EF4-FFF2-40B4-BE49-F238E27FC236}">
                <a16:creationId xmlns:a16="http://schemas.microsoft.com/office/drawing/2014/main" id="{1482812E-C402-4910-BA3E-379280802083}"/>
              </a:ext>
            </a:extLst>
          </p:cNvPr>
          <p:cNvPicPr>
            <a:picLocks noChangeAspect="1"/>
          </p:cNvPicPr>
          <p:nvPr/>
        </p:nvPicPr>
        <p:blipFill>
          <a:blip r:embed="rId4"/>
          <a:stretch>
            <a:fillRect/>
          </a:stretch>
        </p:blipFill>
        <p:spPr>
          <a:xfrm>
            <a:off x="732446" y="1517766"/>
            <a:ext cx="7649553" cy="5006471"/>
          </a:xfrm>
          <a:prstGeom prst="rect">
            <a:avLst/>
          </a:prstGeom>
        </p:spPr>
      </p:pic>
    </p:spTree>
    <p:extLst>
      <p:ext uri="{BB962C8B-B14F-4D97-AF65-F5344CB8AC3E}">
        <p14:creationId xmlns:p14="http://schemas.microsoft.com/office/powerpoint/2010/main" val="37639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3231654"/>
          </a:xfrm>
          <a:prstGeom prst="rect">
            <a:avLst/>
          </a:prstGeom>
          <a:noFill/>
        </p:spPr>
        <p:txBody>
          <a:bodyPr wrap="square" rtlCol="0">
            <a:spAutoFit/>
          </a:bodyPr>
          <a:lstStyle/>
          <a:p>
            <a:r>
              <a:rPr lang="nl-NL" sz="2400" dirty="0"/>
              <a:t>Deze les:</a:t>
            </a:r>
          </a:p>
          <a:p>
            <a:pPr marL="285750" indent="-285750">
              <a:buFont typeface="Arial" panose="020B0604020202020204" pitchFamily="34" charset="0"/>
              <a:buChar char="•"/>
            </a:pPr>
            <a:r>
              <a:rPr lang="nl-NL" sz="2400" dirty="0"/>
              <a:t>Communicatie</a:t>
            </a:r>
          </a:p>
          <a:p>
            <a:pPr marL="285750" indent="-285750">
              <a:buFont typeface="Arial" panose="020B0604020202020204" pitchFamily="34" charset="0"/>
              <a:buChar char="•"/>
            </a:pPr>
            <a:r>
              <a:rPr lang="nl-NL" sz="2400" dirty="0"/>
              <a:t>Luisteren</a:t>
            </a:r>
          </a:p>
          <a:p>
            <a:pPr marL="285750" indent="-285750">
              <a:buFont typeface="Arial" panose="020B0604020202020204" pitchFamily="34" charset="0"/>
              <a:buChar char="•"/>
            </a:pPr>
            <a:r>
              <a:rPr lang="nl-NL" sz="2400" dirty="0"/>
              <a:t>Verbale /Non verbale communicatie</a:t>
            </a:r>
          </a:p>
          <a:p>
            <a:pPr marL="285750" indent="-285750">
              <a:buFont typeface="Arial" panose="020B0604020202020204" pitchFamily="34" charset="0"/>
              <a:buChar char="•"/>
            </a:pPr>
            <a:r>
              <a:rPr lang="nl-NL" sz="2400" dirty="0"/>
              <a:t>Soorten gesprekken</a:t>
            </a:r>
          </a:p>
          <a:p>
            <a:pPr marL="285750" indent="-285750">
              <a:buFont typeface="Arial" panose="020B0604020202020204" pitchFamily="34" charset="0"/>
              <a:buChar char="•"/>
            </a:pPr>
            <a:r>
              <a:rPr lang="nl-NL" sz="2400" dirty="0"/>
              <a:t>Klachten afhandelen</a:t>
            </a:r>
          </a:p>
          <a:p>
            <a:pPr marL="285750" indent="-285750">
              <a:buFont typeface="Arial" panose="020B0604020202020204" pitchFamily="34" charset="0"/>
              <a:buChar char="•"/>
            </a:pPr>
            <a:r>
              <a:rPr lang="nl-NL" sz="2400" dirty="0"/>
              <a:t>Crisis communicatie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0B012F5D-B8B3-4949-A54B-1DF1EEAB0913}"/>
              </a:ext>
            </a:extLst>
          </p:cNvPr>
          <p:cNvPicPr>
            <a:picLocks noChangeAspect="1"/>
          </p:cNvPicPr>
          <p:nvPr/>
        </p:nvPicPr>
        <p:blipFill>
          <a:blip r:embed="rId3"/>
          <a:stretch>
            <a:fillRect/>
          </a:stretch>
        </p:blipFill>
        <p:spPr>
          <a:xfrm>
            <a:off x="914401" y="4571999"/>
            <a:ext cx="7772400" cy="1497249"/>
          </a:xfrm>
          <a:prstGeom prst="rect">
            <a:avLst/>
          </a:prstGeom>
        </p:spPr>
      </p:pic>
    </p:spTree>
    <p:extLst>
      <p:ext uri="{BB962C8B-B14F-4D97-AF65-F5344CB8AC3E}">
        <p14:creationId xmlns:p14="http://schemas.microsoft.com/office/powerpoint/2010/main" val="36096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015663"/>
          </a:xfrm>
          <a:prstGeom prst="rect">
            <a:avLst/>
          </a:prstGeom>
          <a:noFill/>
        </p:spPr>
        <p:txBody>
          <a:bodyPr wrap="square" rtlCol="0">
            <a:spAutoFit/>
          </a:bodyPr>
          <a:lstStyle/>
          <a:p>
            <a:pPr marL="285750" indent="-285750">
              <a:buFont typeface="Arial" panose="020B0604020202020204" pitchFamily="34" charset="0"/>
              <a:buChar char="•"/>
            </a:pPr>
            <a:r>
              <a:rPr lang="nl-NL" sz="2400" dirty="0"/>
              <a:t>Communicatie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6DF3B18D-A9E1-437F-91EF-19CA765A0107}"/>
              </a:ext>
            </a:extLst>
          </p:cNvPr>
          <p:cNvPicPr>
            <a:picLocks noChangeAspect="1"/>
          </p:cNvPicPr>
          <p:nvPr/>
        </p:nvPicPr>
        <p:blipFill>
          <a:blip r:embed="rId3"/>
          <a:stretch>
            <a:fillRect/>
          </a:stretch>
        </p:blipFill>
        <p:spPr>
          <a:xfrm>
            <a:off x="152400" y="2337021"/>
            <a:ext cx="7231228" cy="4216179"/>
          </a:xfrm>
          <a:prstGeom prst="rect">
            <a:avLst/>
          </a:prstGeom>
        </p:spPr>
      </p:pic>
    </p:spTree>
    <p:extLst>
      <p:ext uri="{BB962C8B-B14F-4D97-AF65-F5344CB8AC3E}">
        <p14:creationId xmlns:p14="http://schemas.microsoft.com/office/powerpoint/2010/main" val="57611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7E435DF-B363-4C09-8D77-632D26DF2F30}"/>
              </a:ext>
            </a:extLst>
          </p:cNvPr>
          <p:cNvPicPr>
            <a:picLocks noChangeAspect="1"/>
          </p:cNvPicPr>
          <p:nvPr/>
        </p:nvPicPr>
        <p:blipFill>
          <a:blip r:embed="rId2"/>
          <a:stretch>
            <a:fillRect/>
          </a:stretch>
        </p:blipFill>
        <p:spPr>
          <a:xfrm>
            <a:off x="5915878" y="228599"/>
            <a:ext cx="2847122" cy="2135341"/>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457200" y="1920479"/>
            <a:ext cx="8305800" cy="4524315"/>
          </a:xfrm>
          <a:prstGeom prst="rect">
            <a:avLst/>
          </a:prstGeom>
          <a:noFill/>
        </p:spPr>
        <p:txBody>
          <a:bodyPr wrap="square" rtlCol="0">
            <a:spAutoFit/>
          </a:bodyPr>
          <a:lstStyle/>
          <a:p>
            <a:pPr marL="285750" indent="-285750">
              <a:buFont typeface="Arial" panose="020B0604020202020204" pitchFamily="34" charset="0"/>
              <a:buChar char="•"/>
            </a:pPr>
            <a:r>
              <a:rPr lang="nl-NL" sz="2400" dirty="0"/>
              <a:t>Communicatie</a:t>
            </a:r>
          </a:p>
          <a:p>
            <a:r>
              <a:rPr lang="nl-NL" sz="2400" dirty="0"/>
              <a:t>• Formuleer jouw mededeling zo helder en duidelijk mogelijk.</a:t>
            </a:r>
          </a:p>
          <a:p>
            <a:r>
              <a:rPr lang="nl-NL" sz="2400" dirty="0"/>
              <a:t>• Zorg ervoor dat de beginsituatie helder is.</a:t>
            </a:r>
          </a:p>
          <a:p>
            <a:r>
              <a:rPr lang="nl-NL" sz="2400" dirty="0"/>
              <a:t>• Ga na of er mensen aanwezig zijn die de noodzakelijke voorkennis niet hebben.</a:t>
            </a:r>
          </a:p>
          <a:p>
            <a:r>
              <a:rPr lang="nl-NL" sz="2400" dirty="0"/>
              <a:t>• Ga er van uit dat niet iedereen onmiddellijk weet wat je bedoelt.</a:t>
            </a:r>
          </a:p>
          <a:p>
            <a:r>
              <a:rPr lang="nl-NL" sz="2400" dirty="0"/>
              <a:t>• Ga er van uit dat mensen vrij interpreteren. Geef geen ruimte voor verwarring.</a:t>
            </a:r>
          </a:p>
          <a:p>
            <a:r>
              <a:rPr lang="nl-NL" sz="2400" dirty="0"/>
              <a:t>• Sluit je verhaal altijd af met een korte samenvatting waarin je de hoofdzaken van je verhaal nog eens kort</a:t>
            </a:r>
          </a:p>
          <a:p>
            <a:r>
              <a:rPr lang="nl-NL" sz="2400" dirty="0"/>
              <a:t>en krachtig formuleert.</a:t>
            </a:r>
          </a:p>
        </p:txBody>
      </p:sp>
    </p:spTree>
    <p:extLst>
      <p:ext uri="{BB962C8B-B14F-4D97-AF65-F5344CB8AC3E}">
        <p14:creationId xmlns:p14="http://schemas.microsoft.com/office/powerpoint/2010/main" val="23675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4801314"/>
          </a:xfrm>
          <a:prstGeom prst="rect">
            <a:avLst/>
          </a:prstGeom>
          <a:noFill/>
        </p:spPr>
        <p:txBody>
          <a:bodyPr wrap="square" rtlCol="0">
            <a:spAutoFit/>
          </a:bodyPr>
          <a:lstStyle/>
          <a:p>
            <a:pPr marL="285750" indent="-285750">
              <a:buFont typeface="Arial" panose="020B0604020202020204" pitchFamily="34" charset="0"/>
              <a:buChar char="•"/>
            </a:pPr>
            <a:r>
              <a:rPr lang="nl-NL" sz="2400" dirty="0"/>
              <a:t>Communicatie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sz="2400" dirty="0"/>
              <a:t>Voorkom altijd ruis in de communicatie</a:t>
            </a:r>
          </a:p>
          <a:p>
            <a:pPr marL="285750" indent="-285750">
              <a:buFont typeface="Arial" panose="020B0604020202020204" pitchFamily="34" charset="0"/>
              <a:buChar char="•"/>
            </a:pPr>
            <a:r>
              <a:rPr lang="nl-NL" sz="2400" dirty="0"/>
              <a:t>Interne ruis wordt veroorzaakt door interne factoren bij de ontvanger, zoals emoties, irritaties en vooroordelen. Kortom door allerlei zaken die in het hoofd van de ontvanger spelen.</a:t>
            </a:r>
          </a:p>
          <a:p>
            <a:pPr marL="285750" indent="-285750">
              <a:buFont typeface="Arial" panose="020B0604020202020204" pitchFamily="34" charset="0"/>
              <a:buChar char="•"/>
            </a:pPr>
            <a:r>
              <a:rPr lang="nl-NL" sz="2400" dirty="0"/>
              <a:t>Externe ruis wordt dus veroorzaakt door externe factoren, zoals lawaai door werkzaamheden in het gebouw, door geklets van twee mensen of door ander gedrag (bijv. mobieltjes) waarvan iemand last heeft waardoor hij zich niet kan concentreren.</a:t>
            </a:r>
          </a:p>
        </p:txBody>
      </p:sp>
      <p:pic>
        <p:nvPicPr>
          <p:cNvPr id="6" name="Afbeelding 5">
            <a:extLst>
              <a:ext uri="{FF2B5EF4-FFF2-40B4-BE49-F238E27FC236}">
                <a16:creationId xmlns:a16="http://schemas.microsoft.com/office/drawing/2014/main" id="{D4814210-73C1-49BE-8DAA-BFBE7D35DC73}"/>
              </a:ext>
            </a:extLst>
          </p:cNvPr>
          <p:cNvPicPr>
            <a:picLocks noChangeAspect="1"/>
          </p:cNvPicPr>
          <p:nvPr/>
        </p:nvPicPr>
        <p:blipFill>
          <a:blip r:embed="rId3"/>
          <a:stretch>
            <a:fillRect/>
          </a:stretch>
        </p:blipFill>
        <p:spPr>
          <a:xfrm>
            <a:off x="6667500" y="320278"/>
            <a:ext cx="2400299" cy="2346721"/>
          </a:xfrm>
          <a:prstGeom prst="rect">
            <a:avLst/>
          </a:prstGeom>
        </p:spPr>
      </p:pic>
    </p:spTree>
    <p:extLst>
      <p:ext uri="{BB962C8B-B14F-4D97-AF65-F5344CB8AC3E}">
        <p14:creationId xmlns:p14="http://schemas.microsoft.com/office/powerpoint/2010/main" val="21941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 Contact met de klant</a:t>
            </a:r>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
        <p:nvSpPr>
          <p:cNvPr id="3" name="Tekstvak 2">
            <a:extLst>
              <a:ext uri="{FF2B5EF4-FFF2-40B4-BE49-F238E27FC236}">
                <a16:creationId xmlns:a16="http://schemas.microsoft.com/office/drawing/2014/main" id="{DC5A5589-E566-4274-9218-901517E70285}"/>
              </a:ext>
            </a:extLst>
          </p:cNvPr>
          <p:cNvSpPr txBox="1"/>
          <p:nvPr/>
        </p:nvSpPr>
        <p:spPr>
          <a:xfrm>
            <a:off x="914400" y="1920479"/>
            <a:ext cx="6469228" cy="1015663"/>
          </a:xfrm>
          <a:prstGeom prst="rect">
            <a:avLst/>
          </a:prstGeom>
          <a:noFill/>
        </p:spPr>
        <p:txBody>
          <a:bodyPr wrap="square" rtlCol="0">
            <a:spAutoFit/>
          </a:bodyPr>
          <a:lstStyle/>
          <a:p>
            <a:pPr marL="285750" indent="-285750">
              <a:buFont typeface="Arial" panose="020B0604020202020204" pitchFamily="34" charset="0"/>
              <a:buChar char="•"/>
            </a:pPr>
            <a:r>
              <a:rPr lang="nl-NL" sz="2400" dirty="0"/>
              <a:t>Luisteren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Rechthoek 6">
            <a:extLst>
              <a:ext uri="{FF2B5EF4-FFF2-40B4-BE49-F238E27FC236}">
                <a16:creationId xmlns:a16="http://schemas.microsoft.com/office/drawing/2014/main" id="{382BBE25-E967-460A-AB70-8A0F4E37902D}"/>
              </a:ext>
            </a:extLst>
          </p:cNvPr>
          <p:cNvSpPr/>
          <p:nvPr/>
        </p:nvSpPr>
        <p:spPr>
          <a:xfrm>
            <a:off x="671579" y="2209800"/>
            <a:ext cx="7481821" cy="3785652"/>
          </a:xfrm>
          <a:prstGeom prst="rect">
            <a:avLst/>
          </a:prstGeom>
        </p:spPr>
        <p:txBody>
          <a:bodyPr wrap="square">
            <a:spAutoFit/>
          </a:bodyPr>
          <a:lstStyle/>
          <a:p>
            <a:r>
              <a:rPr lang="nl-NL" sz="2400" dirty="0"/>
              <a:t>LSD is een hulpmiddel in de communicatie. Als je naar de klant luistert controleer je via LSD of je het goed begrepen hebt:</a:t>
            </a:r>
          </a:p>
          <a:p>
            <a:endParaRPr lang="nl-NL" sz="2400" dirty="0"/>
          </a:p>
          <a:p>
            <a:r>
              <a:rPr lang="nl-NL" sz="2400" dirty="0"/>
              <a:t>Luisteren: we kregen één mond en twee oren, blijkbaar is luisteren belangrijker dan praten</a:t>
            </a:r>
          </a:p>
          <a:p>
            <a:r>
              <a:rPr lang="nl-NL" sz="2400" dirty="0"/>
              <a:t>Samenvatten: probeer weer te geven wat je gehoord hebt en controleer of dit ook klopt</a:t>
            </a:r>
          </a:p>
          <a:p>
            <a:r>
              <a:rPr lang="nl-NL" sz="2400" dirty="0"/>
              <a:t>Doorvragen: doorvragen wanneer je geen helder antwoord krijgt of wanneer het je niet duidelijk is</a:t>
            </a:r>
          </a:p>
        </p:txBody>
      </p:sp>
      <p:pic>
        <p:nvPicPr>
          <p:cNvPr id="8" name="Afbeelding 7">
            <a:extLst>
              <a:ext uri="{FF2B5EF4-FFF2-40B4-BE49-F238E27FC236}">
                <a16:creationId xmlns:a16="http://schemas.microsoft.com/office/drawing/2014/main" id="{75FC71B4-21BC-4CBB-AB28-856EF8865857}"/>
              </a:ext>
            </a:extLst>
          </p:cNvPr>
          <p:cNvPicPr>
            <a:picLocks noChangeAspect="1"/>
          </p:cNvPicPr>
          <p:nvPr/>
        </p:nvPicPr>
        <p:blipFill>
          <a:blip r:embed="rId3"/>
          <a:stretch>
            <a:fillRect/>
          </a:stretch>
        </p:blipFill>
        <p:spPr>
          <a:xfrm>
            <a:off x="6403595" y="244624"/>
            <a:ext cx="2588005" cy="1707457"/>
          </a:xfrm>
          <a:prstGeom prst="rect">
            <a:avLst/>
          </a:prstGeom>
        </p:spPr>
      </p:pic>
    </p:spTree>
    <p:extLst>
      <p:ext uri="{BB962C8B-B14F-4D97-AF65-F5344CB8AC3E}">
        <p14:creationId xmlns:p14="http://schemas.microsoft.com/office/powerpoint/2010/main" val="16736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9B435A-DD77-4EAD-A9B7-544D526FCE50}">
  <ds:schemaRefs>
    <ds:schemaRef ds:uri="http://schemas.microsoft.com/sharepoint/v3/contenttype/forms"/>
  </ds:schemaRefs>
</ds:datastoreItem>
</file>

<file path=customXml/itemProps2.xml><?xml version="1.0" encoding="utf-8"?>
<ds:datastoreItem xmlns:ds="http://schemas.openxmlformats.org/officeDocument/2006/customXml" ds:itemID="{93EEBE09-5FB5-400B-A255-C4920D00FFB8}">
  <ds:schemaRefs>
    <ds:schemaRef ds:uri="http://purl.org/dc/elements/1.1/"/>
    <ds:schemaRef ds:uri="82ac19c3-1cff-4f70-a585-2de21a3866ce"/>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915d7cad-3e71-4cea-95bb-ac32222adf0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CC7AD01-DAAD-4465-8487-CD8016D41B93}"/>
</file>

<file path=docProps/app.xml><?xml version="1.0" encoding="utf-8"?>
<Properties xmlns="http://schemas.openxmlformats.org/officeDocument/2006/extended-properties" xmlns:vt="http://schemas.openxmlformats.org/officeDocument/2006/docPropsVTypes">
  <Template/>
  <TotalTime>1159</TotalTime>
  <Words>815</Words>
  <Application>Microsoft Office PowerPoint</Application>
  <PresentationFormat>Diavoorstelling (4:3)</PresentationFormat>
  <Paragraphs>90</Paragraphs>
  <Slides>15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Office Theme</vt:lpstr>
      <vt:lpstr>Transparantie in de keten Les 7</vt:lpstr>
      <vt:lpstr>lesprogramma</vt:lpstr>
      <vt:lpstr>Les 7 Contact met de klant</vt:lpstr>
      <vt:lpstr>Les 3 Contact met de klant Registratiesystemen</vt:lpstr>
      <vt:lpstr>Les 3 Contact met de klant</vt:lpstr>
      <vt:lpstr>Les 3 Contact met de klant</vt:lpstr>
      <vt:lpstr>Les 3 Contact met de klant</vt:lpstr>
      <vt:lpstr>Les 3 Contact met de klant</vt:lpstr>
      <vt:lpstr>Les 3 Contact met de klant</vt:lpstr>
      <vt:lpstr>Les 7 Contact met de klant</vt:lpstr>
      <vt:lpstr>Les 3 Contact met de klant</vt:lpstr>
      <vt:lpstr>Les 3 Contact met de klant</vt:lpstr>
      <vt:lpstr>Les 3 Contact met de klant</vt:lpstr>
      <vt:lpstr>Les 3 Contact met de klant</vt:lpstr>
      <vt:lpstr>Les 3 Contact met de klant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Tom De Swaef</dc:creator>
  <cp:lastModifiedBy>Ben Nienhuis</cp:lastModifiedBy>
  <cp:revision>129</cp:revision>
  <dcterms:created xsi:type="dcterms:W3CDTF">2017-11-14T13:23:32Z</dcterms:created>
  <dcterms:modified xsi:type="dcterms:W3CDTF">2023-03-14T09:33:43Z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2012-02-21T00:00:00Z</vt:filetime>
  </property>
  <property fmtid="{D5CDD505-2E9C-101B-9397-08002B2CF9AE}" pid="3" name="Creator">
    <vt:lpwstr>Acrobat PDFMaker 9.1 for PowerPoint</vt:lpwstr>
  </property>
  <property fmtid="{D5CDD505-2E9C-101B-9397-08002B2CF9AE}" pid="4" name="LastSaved">
    <vt:filetime>2017-11-14T00:00:00Z</vt:filetime>
  </property>
  <property fmtid="{D5CDD505-2E9C-101B-9397-08002B2CF9AE}" pid="5" name="ContentTypeId">
    <vt:lpwstr>0x010100F4FEFE2E46C86D4A9898CCC49B418B36</vt:lpwstr>
  </property>
</Properties>
</file>